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88" r:id="rId1"/>
  </p:sldMasterIdLst>
  <p:notesMasterIdLst>
    <p:notesMasterId r:id="rId23"/>
  </p:notesMasterIdLst>
  <p:handoutMasterIdLst>
    <p:handoutMasterId r:id="rId24"/>
  </p:handoutMasterIdLst>
  <p:sldIdLst>
    <p:sldId id="317" r:id="rId2"/>
    <p:sldId id="318" r:id="rId3"/>
    <p:sldId id="351" r:id="rId4"/>
    <p:sldId id="336" r:id="rId5"/>
    <p:sldId id="319" r:id="rId6"/>
    <p:sldId id="338" r:id="rId7"/>
    <p:sldId id="361" r:id="rId8"/>
    <p:sldId id="322" r:id="rId9"/>
    <p:sldId id="343" r:id="rId10"/>
    <p:sldId id="344" r:id="rId11"/>
    <p:sldId id="345" r:id="rId12"/>
    <p:sldId id="329" r:id="rId13"/>
    <p:sldId id="331" r:id="rId14"/>
    <p:sldId id="346" r:id="rId15"/>
    <p:sldId id="347" r:id="rId16"/>
    <p:sldId id="355" r:id="rId17"/>
    <p:sldId id="356" r:id="rId18"/>
    <p:sldId id="357" r:id="rId19"/>
    <p:sldId id="358" r:id="rId20"/>
    <p:sldId id="359" r:id="rId21"/>
    <p:sldId id="360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66"/>
    <a:srgbClr val="996600"/>
    <a:srgbClr val="FF99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122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5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AE9096E0-58FA-44F4-B800-F6493F70DB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7304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3694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F3060-C8AD-49A4-A036-D0193395B2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6636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0721F-6DE8-47D2-9149-DC68ACA6BE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022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6F519-6E8F-4321-896C-561396FE7F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915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5ED07-ADA6-48B4-BD46-CC5A8398F7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606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87983-0F5E-4EB9-B84F-24F8C2E0C0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5544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CA9FBF-53DA-4ED8-AF24-64A410A434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900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C02D5-A5EC-42BF-86F8-489ABEA50B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05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5009B-C381-4770-BC9B-70ECBC8FC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400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2197F4-711B-4F0F-AD65-CA5179114B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654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1FAC7-FDD8-4A08-AAB8-2903F03913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210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42239-0839-4F40-B28D-27483F3C6C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023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0540272A-F639-4C7C-AEE2-AA1CBCE829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4" r:id="rId1"/>
    <p:sldLayoutId id="2147484006" r:id="rId2"/>
    <p:sldLayoutId id="2147484015" r:id="rId3"/>
    <p:sldLayoutId id="2147484007" r:id="rId4"/>
    <p:sldLayoutId id="2147484008" r:id="rId5"/>
    <p:sldLayoutId id="2147484009" r:id="rId6"/>
    <p:sldLayoutId id="2147484010" r:id="rId7"/>
    <p:sldLayoutId id="2147484011" r:id="rId8"/>
    <p:sldLayoutId id="2147484016" r:id="rId9"/>
    <p:sldLayoutId id="2147484012" r:id="rId10"/>
    <p:sldLayoutId id="214748401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 </a:t>
            </a: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1219200" y="1447800"/>
            <a:ext cx="70104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 dirty="0">
                <a:solidFill>
                  <a:srgbClr val="000066"/>
                </a:solidFill>
              </a:rPr>
              <a:t>Investment Funds</a:t>
            </a:r>
          </a:p>
        </p:txBody>
      </p:sp>
      <p:pic>
        <p:nvPicPr>
          <p:cNvPr id="5124" name="Picture 6" descr="PE01543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7638" y="3657600"/>
            <a:ext cx="1884362" cy="285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E31376-9514-45A4-8E7D-6BC9802C44C9}" type="slidenum">
              <a:rPr lang="en-US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858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000066"/>
                </a:solidFill>
                <a:latin typeface="Times New Roman" pitchFamily="18" charset="0"/>
              </a:rPr>
              <a:t>Records Fees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sz="3600">
              <a:latin typeface="Times New Roman" pitchFamily="18" charset="0"/>
            </a:endParaRPr>
          </a:p>
          <a:p>
            <a:pPr eaLnBrk="1" hangingPunct="1"/>
            <a:r>
              <a:rPr lang="en-US" altLang="en-US" sz="3600">
                <a:solidFill>
                  <a:srgbClr val="000000"/>
                </a:solidFill>
                <a:latin typeface="Times New Roman" pitchFamily="18" charset="0"/>
              </a:rPr>
              <a:t>Funds can charge as much as .25% of  assets annually for records fees.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A61D37-55AF-4965-B9F3-9A92BF810276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000066"/>
                </a:solidFill>
                <a:latin typeface="Times New Roman" pitchFamily="18" charset="0"/>
              </a:rPr>
              <a:t>Management Fees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sz="3600" dirty="0">
                <a:solidFill>
                  <a:srgbClr val="000000"/>
                </a:solidFill>
                <a:latin typeface="Times New Roman" pitchFamily="18" charset="0"/>
              </a:rPr>
              <a:t>Range is anywhere from .10%  to 2.00%.</a:t>
            </a:r>
          </a:p>
          <a:p>
            <a:pPr eaLnBrk="1" hangingPunct="1">
              <a:buFontTx/>
              <a:buNone/>
            </a:pPr>
            <a:endParaRPr lang="en-US" altLang="en-US" sz="3600" dirty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en-US" sz="3600" dirty="0">
                <a:solidFill>
                  <a:srgbClr val="000000"/>
                </a:solidFill>
                <a:latin typeface="Times New Roman" pitchFamily="18" charset="0"/>
              </a:rPr>
              <a:t>Does not include trading commissions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9984DF-C940-4B98-AE90-F2E6EE20E160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000066"/>
                </a:solidFill>
                <a:latin typeface="Times New Roman" pitchFamily="18" charset="0"/>
              </a:rPr>
              <a:t>Expense Ratio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Expense Ratio = </a:t>
            </a:r>
          </a:p>
          <a:p>
            <a:pPr eaLnBrk="1" hangingPunct="1">
              <a:buFontTx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Annual Expenses/$ Amt of Fund Assets</a:t>
            </a:r>
          </a:p>
          <a:p>
            <a:pPr eaLnBrk="1" hangingPunct="1">
              <a:buFontTx/>
              <a:buNone/>
            </a:pPr>
            <a:endParaRPr lang="en-US" altLang="en-US" dirty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Annual Expenses are:</a:t>
            </a:r>
          </a:p>
          <a:p>
            <a:pPr eaLnBrk="1" hangingPunct="1">
              <a:buFontTx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Management fees, 12b-1 fees, records fees   </a:t>
            </a:r>
          </a:p>
          <a:p>
            <a:pPr eaLnBrk="1" hangingPunct="1">
              <a:buFontTx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(NOT front or back-end loads)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BB59CA-3509-4AB5-B6AE-C95406EFA833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92075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000066"/>
                </a:solidFill>
                <a:latin typeface="Times New Roman" pitchFamily="18" charset="0"/>
              </a:rPr>
              <a:t>Expense Ratio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sz="3600" dirty="0">
                <a:solidFill>
                  <a:srgbClr val="000000"/>
                </a:solidFill>
                <a:latin typeface="Times New Roman" pitchFamily="18" charset="0"/>
              </a:rPr>
              <a:t>Studies find that funds with lower expense ratios earn higher (net) returns than those with higher expense ratios.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C6A5F2-784C-497C-9BE0-CF3B3AF239CB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838200"/>
          </a:xfrm>
        </p:spPr>
        <p:txBody>
          <a:bodyPr/>
          <a:lstStyle/>
          <a:p>
            <a:pPr algn="ctr" eaLnBrk="1" hangingPunct="1"/>
            <a:r>
              <a:rPr lang="en-US" altLang="en-US" dirty="0">
                <a:solidFill>
                  <a:srgbClr val="000066"/>
                </a:solidFill>
                <a:latin typeface="Times New Roman" pitchFamily="18" charset="0"/>
              </a:rPr>
              <a:t>Taxes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Mutual funds have pass-through-status which means that taxes are paid only by the investor, not the mutual fund.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Capital gains are passed through to investors who owned shares of the fund during the year when the fund sold the security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This means that investors can be taxed on gains they never received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It might be better to buy shares of a fund at the beginning of the year than at the end of the year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Not an issue if in a tax-deferred retirement account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FFDC54-69FD-4989-A0C5-B53155325443}" type="slidenum">
              <a:rPr lang="en-US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92075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000066"/>
                </a:solidFill>
                <a:latin typeface="Times New Roman" pitchFamily="18" charset="0"/>
              </a:rPr>
              <a:t>Performance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According to S&amp;P Dow Jones Indices, more than 91% of all actively-managed U.S. equity funds underperformed their index for the 15-year period ending 6/30/22.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For fixed-income funds, that number is 76%.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Good performance is associated with low expense ratio.</a:t>
            </a:r>
            <a:endParaRPr lang="en-US" altLang="en-US" dirty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Very low correlation between top funds one year and top funds the  next year.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Some positive correlation between bottom funds one year and bottom funds the next year.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Investors tend to put more money in funds that have recently done well</a:t>
            </a:r>
          </a:p>
          <a:p>
            <a:pPr marL="273050" lvl="1" indent="-273050" eaLnBrk="1" hangingPunct="1">
              <a:lnSpc>
                <a:spcPct val="90000"/>
              </a:lnSpc>
              <a:buClr>
                <a:srgbClr val="0BD0D9"/>
              </a:buClr>
              <a:buSzPct val="95000"/>
            </a:pPr>
            <a:r>
              <a:rPr lang="en-US" altLang="en-US" dirty="0"/>
              <a:t>Investors in mutual funds tend to overweight growth stocks 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endParaRPr lang="en-US" altLang="en-US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8AA929-335E-446A-AA27-B38D93E462F6}" type="slidenum">
              <a:rPr lang="en-US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/>
          <a:lstStyle/>
          <a:p>
            <a:pPr eaLnBrk="1" hangingPunct="1"/>
            <a:r>
              <a:rPr lang="en-US" altLang="en-US"/>
              <a:t>ETFs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pPr eaLnBrk="1" hangingPunct="1"/>
            <a:r>
              <a:rPr lang="en-US" altLang="en-US" dirty="0"/>
              <a:t>Exchange Traded Funds</a:t>
            </a:r>
          </a:p>
          <a:p>
            <a:pPr eaLnBrk="1" hangingPunct="1"/>
            <a:r>
              <a:rPr lang="en-US" altLang="en-US" dirty="0"/>
              <a:t>Close-end index funds</a:t>
            </a:r>
          </a:p>
          <a:p>
            <a:pPr lvl="1" eaLnBrk="1" hangingPunct="1"/>
            <a:r>
              <a:rPr lang="en-US" altLang="en-US" dirty="0"/>
              <a:t>Indexes for every sector, region and style</a:t>
            </a:r>
          </a:p>
          <a:p>
            <a:pPr eaLnBrk="1" hangingPunct="1"/>
            <a:r>
              <a:rPr lang="en-US" altLang="en-US" dirty="0"/>
              <a:t>Most trade on NYSE</a:t>
            </a:r>
          </a:p>
          <a:p>
            <a:pPr eaLnBrk="1" hangingPunct="1"/>
            <a:r>
              <a:rPr lang="en-US" altLang="en-US" dirty="0"/>
              <a:t>Low expense ratios</a:t>
            </a:r>
          </a:p>
          <a:p>
            <a:pPr eaLnBrk="1" hangingPunct="1"/>
            <a:r>
              <a:rPr lang="en-US" altLang="en-US" dirty="0"/>
              <a:t>Trade like stocks</a:t>
            </a:r>
          </a:p>
          <a:p>
            <a:pPr lvl="1" eaLnBrk="1" hangingPunct="1"/>
            <a:r>
              <a:rPr lang="en-US" altLang="en-US" dirty="0"/>
              <a:t>Can be shorted</a:t>
            </a:r>
          </a:p>
          <a:p>
            <a:pPr lvl="1" eaLnBrk="1" hangingPunct="1"/>
            <a:r>
              <a:rPr lang="en-US" altLang="en-US" dirty="0"/>
              <a:t>Can be purchased on margin</a:t>
            </a:r>
          </a:p>
          <a:p>
            <a:pPr eaLnBrk="1" hangingPunct="1"/>
            <a:r>
              <a:rPr lang="en-US" altLang="en-US" dirty="0"/>
              <a:t>More transparent than mutual funds</a:t>
            </a:r>
          </a:p>
          <a:p>
            <a:pPr eaLnBrk="1" hangingPunct="1"/>
            <a:r>
              <a:rPr lang="en-US" altLang="en-US" dirty="0"/>
              <a:t>Trade very close to NAV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065044-8B6A-4E8E-99B5-10FE2EB995BF}" type="slidenum">
              <a:rPr lang="en-US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Hedge Funds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35163"/>
            <a:ext cx="8229600" cy="4694237"/>
          </a:xfrm>
        </p:spPr>
        <p:txBody>
          <a:bodyPr>
            <a:normAutofit fontScale="85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dirty="0"/>
              <a:t>Shares are purchased from the Fund Manager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dirty="0"/>
              <a:t>Unregistered Securities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dirty="0"/>
              <a:t>Only open to “Accredited” Investors</a:t>
            </a:r>
          </a:p>
          <a:p>
            <a:pPr marL="641033" lvl="1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600" dirty="0"/>
              <a:t>Annual income of $200,000 ($300,000 joint) for the last two years with the expectation of earning the same or higher income in the current year.</a:t>
            </a:r>
          </a:p>
          <a:p>
            <a:pPr marL="641033" lvl="1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600" dirty="0"/>
              <a:t>Net worth of over $1 million</a:t>
            </a:r>
          </a:p>
          <a:p>
            <a:pPr marL="641033" lvl="1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600" dirty="0"/>
              <a:t>Hold certain professional certifications, designations, or credentials</a:t>
            </a:r>
            <a:endParaRPr lang="en-US" sz="2800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dirty="0"/>
              <a:t>No secondary market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dirty="0"/>
              <a:t>Not regularly marked-to-market due to illiquid investments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dirty="0"/>
              <a:t>Can be highly leveraged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dirty="0"/>
              <a:t>Often require a lockup period for investors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1677B8-094F-41C8-8DA6-76619405AAF9}" type="slidenum">
              <a:rPr lang="en-US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Common Hedge Fund Investment Strategies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Long/Short – Market Neutral</a:t>
            </a:r>
          </a:p>
          <a:p>
            <a:pPr eaLnBrk="1" hangingPunct="1"/>
            <a:r>
              <a:rPr lang="en-US" altLang="en-US" dirty="0"/>
              <a:t>Convertible Arbitrage</a:t>
            </a:r>
          </a:p>
          <a:p>
            <a:pPr eaLnBrk="1" hangingPunct="1"/>
            <a:r>
              <a:rPr lang="en-US" altLang="en-US" dirty="0"/>
              <a:t>Merger Arbitrage</a:t>
            </a:r>
          </a:p>
          <a:p>
            <a:pPr eaLnBrk="1" hangingPunct="1"/>
            <a:r>
              <a:rPr lang="en-US" altLang="en-US" dirty="0"/>
              <a:t>Statistical Arbitrage</a:t>
            </a:r>
          </a:p>
          <a:p>
            <a:pPr eaLnBrk="1" hangingPunct="1"/>
            <a:r>
              <a:rPr lang="en-US" altLang="en-US" dirty="0"/>
              <a:t>Distressed Companies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Note that these “Arbitrage” strategies are not “True Arbitrage”, but are “Risk-Arbitrage”.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043413-2654-41BD-90C5-0CD91CC39E24}" type="slidenum">
              <a:rPr lang="en-US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Compensation Structure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Management Fee similar to mutual funds</a:t>
            </a:r>
          </a:p>
          <a:p>
            <a:pPr lvl="1" eaLnBrk="1" hangingPunct="1"/>
            <a:r>
              <a:rPr lang="en-US" altLang="en-US" dirty="0"/>
              <a:t>Usually 1-2% of AUM(assets under management)</a:t>
            </a:r>
          </a:p>
          <a:p>
            <a:pPr eaLnBrk="1" hangingPunct="1"/>
            <a:r>
              <a:rPr lang="en-US" altLang="en-US" dirty="0"/>
              <a:t>Performance Fee – typically 20% of profits</a:t>
            </a:r>
          </a:p>
          <a:p>
            <a:pPr lvl="1" eaLnBrk="1" hangingPunct="1"/>
            <a:r>
              <a:rPr lang="en-US" altLang="en-US" dirty="0"/>
              <a:t>Leads to emphasis on absolute return rather than relative return</a:t>
            </a:r>
          </a:p>
          <a:p>
            <a:pPr lvl="1" eaLnBrk="1" hangingPunct="1"/>
            <a:r>
              <a:rPr lang="en-US" altLang="en-US" dirty="0"/>
              <a:t>May be a hurdle rate for performance fee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FB6D37-873D-4A09-AD19-CC0AA5D12C38}" type="slidenum">
              <a:rPr lang="en-US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92075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000066"/>
                </a:solidFill>
                <a:latin typeface="Times New Roman" pitchFamily="18" charset="0"/>
              </a:rPr>
              <a:t>Basic Categories</a:t>
            </a:r>
            <a:r>
              <a:rPr lang="en-US" altLang="en-US"/>
              <a:t> 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077200" cy="1676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>
                <a:solidFill>
                  <a:srgbClr val="000000"/>
                </a:solidFill>
                <a:latin typeface="Times New Roman" pitchFamily="18" charset="0"/>
              </a:rPr>
              <a:t>Private Management</a:t>
            </a:r>
            <a:r>
              <a:rPr lang="en-US" altLang="en-US">
                <a:solidFill>
                  <a:srgbClr val="000000"/>
                </a:solidFill>
                <a:latin typeface="Times New Roman" pitchFamily="18" charset="0"/>
              </a:rPr>
              <a:t>: Clients each have a separate account {popular with institutions}</a:t>
            </a:r>
          </a:p>
          <a:p>
            <a:pPr eaLnBrk="1" hangingPunct="1">
              <a:buFontTx/>
              <a:buNone/>
            </a:pPr>
            <a:r>
              <a:rPr lang="en-US" altLang="en-US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 eaLnBrk="1" hangingPunct="1">
              <a:buFontTx/>
              <a:buNone/>
            </a:pPr>
            <a:endParaRPr lang="en-US" alt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685800" y="3276600"/>
            <a:ext cx="23622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49" name="Rectangle 6"/>
          <p:cNvSpPr>
            <a:spLocks noChangeArrowheads="1"/>
          </p:cNvSpPr>
          <p:nvPr/>
        </p:nvSpPr>
        <p:spPr bwMode="auto">
          <a:xfrm>
            <a:off x="685800" y="4953000"/>
            <a:ext cx="23622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50" name="Rectangle 7"/>
          <p:cNvSpPr>
            <a:spLocks noChangeArrowheads="1"/>
          </p:cNvSpPr>
          <p:nvPr/>
        </p:nvSpPr>
        <p:spPr bwMode="auto">
          <a:xfrm>
            <a:off x="3810000" y="4114800"/>
            <a:ext cx="23622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51" name="Oval 8"/>
          <p:cNvSpPr>
            <a:spLocks noChangeArrowheads="1"/>
          </p:cNvSpPr>
          <p:nvPr/>
        </p:nvSpPr>
        <p:spPr bwMode="auto">
          <a:xfrm>
            <a:off x="6790267" y="2751667"/>
            <a:ext cx="1828800" cy="1219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52" name="Line 9"/>
          <p:cNvSpPr>
            <a:spLocks noChangeShapeType="1"/>
          </p:cNvSpPr>
          <p:nvPr/>
        </p:nvSpPr>
        <p:spPr bwMode="auto">
          <a:xfrm>
            <a:off x="3048000" y="3581400"/>
            <a:ext cx="762000" cy="838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53" name="Line 10"/>
          <p:cNvSpPr>
            <a:spLocks noChangeShapeType="1"/>
          </p:cNvSpPr>
          <p:nvPr/>
        </p:nvSpPr>
        <p:spPr bwMode="auto">
          <a:xfrm flipV="1">
            <a:off x="3048000" y="4419600"/>
            <a:ext cx="762000" cy="914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54" name="Line 11"/>
          <p:cNvSpPr>
            <a:spLocks noChangeShapeType="1"/>
          </p:cNvSpPr>
          <p:nvPr/>
        </p:nvSpPr>
        <p:spPr bwMode="auto">
          <a:xfrm flipV="1">
            <a:off x="6172200" y="3619500"/>
            <a:ext cx="685800" cy="8001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55" name="Text Box 12"/>
          <p:cNvSpPr txBox="1">
            <a:spLocks noChangeArrowheads="1"/>
          </p:cNvSpPr>
          <p:nvPr/>
        </p:nvSpPr>
        <p:spPr bwMode="auto">
          <a:xfrm>
            <a:off x="1066800" y="33528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00"/>
                </a:solidFill>
              </a:rPr>
              <a:t>Investor 1</a:t>
            </a:r>
          </a:p>
        </p:txBody>
      </p:sp>
      <p:sp>
        <p:nvSpPr>
          <p:cNvPr id="6156" name="Text Box 13"/>
          <p:cNvSpPr txBox="1">
            <a:spLocks noChangeArrowheads="1"/>
          </p:cNvSpPr>
          <p:nvPr/>
        </p:nvSpPr>
        <p:spPr bwMode="auto">
          <a:xfrm>
            <a:off x="1066800" y="50292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00"/>
                </a:solidFill>
              </a:rPr>
              <a:t>Investor 2</a:t>
            </a:r>
          </a:p>
        </p:txBody>
      </p:sp>
      <p:sp>
        <p:nvSpPr>
          <p:cNvPr id="6157" name="Text Box 14"/>
          <p:cNvSpPr txBox="1">
            <a:spLocks noChangeArrowheads="1"/>
          </p:cNvSpPr>
          <p:nvPr/>
        </p:nvSpPr>
        <p:spPr bwMode="auto">
          <a:xfrm>
            <a:off x="3962400" y="41910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00"/>
                </a:solidFill>
              </a:rPr>
              <a:t>Asset manager</a:t>
            </a:r>
          </a:p>
        </p:txBody>
      </p:sp>
      <p:sp>
        <p:nvSpPr>
          <p:cNvPr id="6158" name="Text Box 16"/>
          <p:cNvSpPr txBox="1">
            <a:spLocks noChangeArrowheads="1"/>
          </p:cNvSpPr>
          <p:nvPr/>
        </p:nvSpPr>
        <p:spPr bwMode="auto">
          <a:xfrm>
            <a:off x="6934200" y="2750403"/>
            <a:ext cx="1600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br>
              <a:rPr lang="en-US" altLang="en-US" dirty="0">
                <a:solidFill>
                  <a:srgbClr val="000000"/>
                </a:solidFill>
              </a:rPr>
            </a:br>
            <a:r>
              <a:rPr lang="en-US" altLang="en-US" dirty="0">
                <a:solidFill>
                  <a:srgbClr val="000000"/>
                </a:solidFill>
              </a:rPr>
              <a:t>Account 1</a:t>
            </a:r>
          </a:p>
        </p:txBody>
      </p:sp>
      <p:sp>
        <p:nvSpPr>
          <p:cNvPr id="6159" name="Text Box 17"/>
          <p:cNvSpPr txBox="1">
            <a:spLocks noChangeArrowheads="1"/>
          </p:cNvSpPr>
          <p:nvPr/>
        </p:nvSpPr>
        <p:spPr bwMode="auto">
          <a:xfrm>
            <a:off x="3352800" y="35052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00"/>
                </a:solidFill>
              </a:rPr>
              <a:t>$</a:t>
            </a:r>
          </a:p>
        </p:txBody>
      </p:sp>
      <p:sp>
        <p:nvSpPr>
          <p:cNvPr id="6160" name="Text Box 18"/>
          <p:cNvSpPr txBox="1">
            <a:spLocks noChangeArrowheads="1"/>
          </p:cNvSpPr>
          <p:nvPr/>
        </p:nvSpPr>
        <p:spPr bwMode="auto">
          <a:xfrm>
            <a:off x="3429000" y="48768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00"/>
                </a:solidFill>
              </a:rPr>
              <a:t>$</a:t>
            </a:r>
          </a:p>
        </p:txBody>
      </p:sp>
      <p:sp>
        <p:nvSpPr>
          <p:cNvPr id="6161" name="Text Box 19"/>
          <p:cNvSpPr txBox="1">
            <a:spLocks noChangeArrowheads="1"/>
          </p:cNvSpPr>
          <p:nvPr/>
        </p:nvSpPr>
        <p:spPr bwMode="auto">
          <a:xfrm>
            <a:off x="6286500" y="36576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00"/>
                </a:solidFill>
              </a:rPr>
              <a:t>$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BC2947-6D32-4979-9C1D-A6AE90D5A3B2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20" name="Text Box 16"/>
          <p:cNvSpPr txBox="1">
            <a:spLocks noChangeArrowheads="1"/>
          </p:cNvSpPr>
          <p:nvPr/>
        </p:nvSpPr>
        <p:spPr bwMode="auto">
          <a:xfrm>
            <a:off x="7124700" y="5136356"/>
            <a:ext cx="1600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00"/>
                </a:solidFill>
              </a:rPr>
              <a:t>Account </a:t>
            </a:r>
          </a:p>
        </p:txBody>
      </p:sp>
      <p:sp>
        <p:nvSpPr>
          <p:cNvPr id="3" name="Oval 2"/>
          <p:cNvSpPr/>
          <p:nvPr/>
        </p:nvSpPr>
        <p:spPr>
          <a:xfrm>
            <a:off x="6731000" y="4724400"/>
            <a:ext cx="21336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dirty="0">
                <a:solidFill>
                  <a:srgbClr val="000000"/>
                </a:solidFill>
              </a:rPr>
              <a:t>Account 2</a:t>
            </a:r>
          </a:p>
          <a:p>
            <a:pPr algn="ctr"/>
            <a:endParaRPr lang="en-US" dirty="0"/>
          </a:p>
        </p:txBody>
      </p:sp>
      <p:sp>
        <p:nvSpPr>
          <p:cNvPr id="22" name="Line 11"/>
          <p:cNvSpPr>
            <a:spLocks noChangeShapeType="1"/>
          </p:cNvSpPr>
          <p:nvPr/>
        </p:nvSpPr>
        <p:spPr bwMode="auto">
          <a:xfrm>
            <a:off x="6172200" y="4648200"/>
            <a:ext cx="55880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" name="Text Box 19"/>
          <p:cNvSpPr txBox="1">
            <a:spLocks noChangeArrowheads="1"/>
          </p:cNvSpPr>
          <p:nvPr/>
        </p:nvSpPr>
        <p:spPr bwMode="auto">
          <a:xfrm>
            <a:off x="6426200" y="4679156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00"/>
                </a:solidFill>
              </a:rPr>
              <a:t>$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Results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Often difficult to know for sure</a:t>
            </a:r>
          </a:p>
          <a:p>
            <a:pPr eaLnBrk="1" hangingPunct="1"/>
            <a:r>
              <a:rPr lang="en-US" altLang="en-US" dirty="0"/>
              <a:t>Some appear to be very high</a:t>
            </a:r>
          </a:p>
          <a:p>
            <a:pPr eaLnBrk="1" hangingPunct="1"/>
            <a:r>
              <a:rPr lang="en-US" altLang="en-US" dirty="0"/>
              <a:t>Some studies say the industry averages are no better than mutual funds</a:t>
            </a:r>
          </a:p>
          <a:p>
            <a:pPr eaLnBrk="1" hangingPunct="1"/>
            <a:r>
              <a:rPr lang="en-US" altLang="en-US" dirty="0"/>
              <a:t>Additional fees can cut into positive results – Especially funds of funds</a:t>
            </a:r>
          </a:p>
          <a:p>
            <a:pPr eaLnBrk="1" hangingPunct="1">
              <a:buFontTx/>
              <a:buNone/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B49902-C5B9-4714-B952-95C1C88E18E6}" type="slidenum">
              <a:rPr lang="en-US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Some Well-Known Hedge Funds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Renaissance</a:t>
            </a:r>
          </a:p>
          <a:p>
            <a:pPr eaLnBrk="1" hangingPunct="1"/>
            <a:r>
              <a:rPr lang="en-US" altLang="en-US" dirty="0"/>
              <a:t>Citadel</a:t>
            </a:r>
          </a:p>
          <a:p>
            <a:pPr eaLnBrk="1" hangingPunct="1"/>
            <a:r>
              <a:rPr lang="en-US" altLang="en-US" dirty="0" err="1"/>
              <a:t>Millenium</a:t>
            </a:r>
            <a:endParaRPr lang="en-US" altLang="en-US" dirty="0"/>
          </a:p>
          <a:p>
            <a:pPr eaLnBrk="1" hangingPunct="1"/>
            <a:r>
              <a:rPr lang="en-US" altLang="en-US" dirty="0"/>
              <a:t>Paulson and Co. </a:t>
            </a:r>
          </a:p>
          <a:p>
            <a:pPr eaLnBrk="1" hangingPunct="1"/>
            <a:r>
              <a:rPr lang="en-US" altLang="en-US" dirty="0"/>
              <a:t>Maverick</a:t>
            </a:r>
          </a:p>
          <a:p>
            <a:pPr eaLnBrk="1" hangingPunct="1"/>
            <a:r>
              <a:rPr lang="en-US" altLang="en-US" dirty="0"/>
              <a:t>S.A.C. Capital Advisors</a:t>
            </a:r>
          </a:p>
          <a:p>
            <a:pPr eaLnBrk="1" hangingPunct="1">
              <a:buFontTx/>
              <a:buNone/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B49902-C5B9-4714-B952-95C1C88E18E6}" type="slidenum">
              <a:rPr lang="en-US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199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772400" cy="92075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000066"/>
                </a:solidFill>
                <a:latin typeface="Times New Roman" pitchFamily="18" charset="0"/>
              </a:rPr>
              <a:t>Basic Categories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772400" cy="1676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 dirty="0">
                <a:solidFill>
                  <a:srgbClr val="000000"/>
                </a:solidFill>
                <a:latin typeface="Times New Roman" pitchFamily="18" charset="0"/>
              </a:rPr>
              <a:t>Investment Funds</a:t>
            </a: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: Sell shares of the fund and invest the proceeds in a portfolio of stocks, bonds, or other assets</a:t>
            </a:r>
            <a:endParaRPr lang="en-US" altLang="en-US" dirty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685800" y="3276600"/>
            <a:ext cx="23622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685800" y="4953000"/>
            <a:ext cx="23622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3810000" y="4114800"/>
            <a:ext cx="23622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75" name="Oval 7"/>
          <p:cNvSpPr>
            <a:spLocks noChangeArrowheads="1"/>
          </p:cNvSpPr>
          <p:nvPr/>
        </p:nvSpPr>
        <p:spPr bwMode="auto">
          <a:xfrm>
            <a:off x="7010400" y="3810000"/>
            <a:ext cx="1828800" cy="1219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3048000" y="3581400"/>
            <a:ext cx="762000" cy="838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 flipV="1">
            <a:off x="3048000" y="4419600"/>
            <a:ext cx="762000" cy="914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>
            <a:off x="6172200" y="44196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1066800" y="33528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00"/>
                </a:solidFill>
              </a:rPr>
              <a:t>Investor 1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1066800" y="50292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00"/>
                </a:solidFill>
              </a:rPr>
              <a:t>Investor 2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3962400" y="41910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00"/>
                </a:solidFill>
              </a:rPr>
              <a:t>Asset manager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7239000" y="3886200"/>
            <a:ext cx="1600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00"/>
                </a:solidFill>
              </a:rPr>
              <a:t>Fund Portfolio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3048000" y="4038600"/>
            <a:ext cx="4572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00"/>
                </a:solidFill>
              </a:rPr>
              <a:t>$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00"/>
                </a:solidFill>
              </a:rPr>
              <a:t>$</a:t>
            </a:r>
          </a:p>
        </p:txBody>
      </p:sp>
      <p:sp>
        <p:nvSpPr>
          <p:cNvPr id="7184" name="Text Box 17"/>
          <p:cNvSpPr txBox="1">
            <a:spLocks noChangeArrowheads="1"/>
          </p:cNvSpPr>
          <p:nvPr/>
        </p:nvSpPr>
        <p:spPr bwMode="auto">
          <a:xfrm>
            <a:off x="6324600" y="38862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00"/>
                </a:solidFill>
              </a:rPr>
              <a:t>$$</a:t>
            </a:r>
          </a:p>
        </p:txBody>
      </p:sp>
      <p:sp>
        <p:nvSpPr>
          <p:cNvPr id="7185" name="Line 18"/>
          <p:cNvSpPr>
            <a:spLocks noChangeShapeType="1"/>
          </p:cNvSpPr>
          <p:nvPr/>
        </p:nvSpPr>
        <p:spPr bwMode="auto">
          <a:xfrm flipH="1" flipV="1">
            <a:off x="3048000" y="3276600"/>
            <a:ext cx="762000" cy="838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86" name="Line 19"/>
          <p:cNvSpPr>
            <a:spLocks noChangeShapeType="1"/>
          </p:cNvSpPr>
          <p:nvPr/>
        </p:nvSpPr>
        <p:spPr bwMode="auto">
          <a:xfrm flipH="1">
            <a:off x="3048000" y="4648200"/>
            <a:ext cx="762000" cy="990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87" name="Text Box 20"/>
          <p:cNvSpPr txBox="1">
            <a:spLocks noChangeArrowheads="1"/>
          </p:cNvSpPr>
          <p:nvPr/>
        </p:nvSpPr>
        <p:spPr bwMode="auto">
          <a:xfrm>
            <a:off x="3581400" y="3352800"/>
            <a:ext cx="1600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</a:rPr>
              <a:t>Fund Shares</a:t>
            </a:r>
          </a:p>
        </p:txBody>
      </p:sp>
      <p:sp>
        <p:nvSpPr>
          <p:cNvPr id="7188" name="Text Box 21"/>
          <p:cNvSpPr txBox="1">
            <a:spLocks noChangeArrowheads="1"/>
          </p:cNvSpPr>
          <p:nvPr/>
        </p:nvSpPr>
        <p:spPr bwMode="auto">
          <a:xfrm>
            <a:off x="3581400" y="5105400"/>
            <a:ext cx="1600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</a:rPr>
              <a:t>Fund Shares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07C73E-86EB-4161-B0D4-8C5DDD9E160B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524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000066"/>
                </a:solidFill>
                <a:latin typeface="Times New Roman" pitchFamily="18" charset="0"/>
              </a:rPr>
              <a:t>Investment Funds </a:t>
            </a:r>
            <a:br>
              <a:rPr lang="en-US" dirty="0">
                <a:solidFill>
                  <a:srgbClr val="000066"/>
                </a:solidFill>
                <a:latin typeface="Times New Roman" pitchFamily="18" charset="0"/>
              </a:rPr>
            </a:br>
            <a:r>
              <a:rPr lang="en-US" dirty="0">
                <a:solidFill>
                  <a:srgbClr val="000066"/>
                </a:solidFill>
                <a:latin typeface="Times New Roman" pitchFamily="18" charset="0"/>
              </a:rPr>
              <a:t>vs. Do-it Yourself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524000" y="2133600"/>
            <a:ext cx="6705600" cy="32766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dirty="0"/>
          </a:p>
          <a:p>
            <a:pPr eaLnBrk="1" hangingPunct="1">
              <a:buFontTx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1.  Greater Diversification</a:t>
            </a:r>
          </a:p>
          <a:p>
            <a:pPr eaLnBrk="1" hangingPunct="1">
              <a:buFontTx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2.  Record Keeping</a:t>
            </a:r>
          </a:p>
          <a:p>
            <a:pPr eaLnBrk="1" hangingPunct="1">
              <a:buFontTx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3.  Professional Management</a:t>
            </a:r>
          </a:p>
          <a:p>
            <a:pPr eaLnBrk="1" hangingPunct="1">
              <a:buFontTx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4.  Generally Lower Transaction Costs</a:t>
            </a:r>
            <a:r>
              <a:rPr lang="en-US" alt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595FC4-1A6D-4318-90CD-5785171CE731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533400"/>
            <a:ext cx="7772400" cy="838200"/>
          </a:xfrm>
        </p:spPr>
        <p:txBody>
          <a:bodyPr/>
          <a:lstStyle/>
          <a:p>
            <a:pPr algn="ctr" eaLnBrk="1" hangingPunct="1"/>
            <a:r>
              <a:rPr lang="en-US" altLang="en-US" dirty="0">
                <a:solidFill>
                  <a:srgbClr val="000066"/>
                </a:solidFill>
                <a:latin typeface="Times New Roman" pitchFamily="18" charset="0"/>
              </a:rPr>
              <a:t>Net Asset Value</a:t>
            </a:r>
            <a:r>
              <a:rPr lang="en-US" altLang="en-US" dirty="0"/>
              <a:t> </a:t>
            </a:r>
          </a:p>
        </p:txBody>
      </p:sp>
      <p:graphicFrame>
        <p:nvGraphicFramePr>
          <p:cNvPr id="9219" name="Object 5"/>
          <p:cNvGraphicFramePr>
            <a:graphicFrameLocks noChangeAspect="1"/>
          </p:cNvGraphicFramePr>
          <p:nvPr/>
        </p:nvGraphicFramePr>
        <p:xfrm>
          <a:off x="228600" y="1676400"/>
          <a:ext cx="8686800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08400" imgH="419100" progId="Equation.3">
                  <p:embed/>
                </p:oleObj>
              </mc:Choice>
              <mc:Fallback>
                <p:oleObj name="Equation" r:id="rId2" imgW="3708400" imgH="419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676400"/>
                        <a:ext cx="8686800" cy="981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0" name="Text Box 6"/>
          <p:cNvSpPr txBox="1">
            <a:spLocks noChangeArrowheads="1"/>
          </p:cNvSpPr>
          <p:nvPr/>
        </p:nvSpPr>
        <p:spPr bwMode="auto">
          <a:xfrm>
            <a:off x="457200" y="2971800"/>
            <a:ext cx="8153400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00"/>
                </a:solidFill>
              </a:rPr>
              <a:t>Example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00"/>
                </a:solidFill>
              </a:rPr>
              <a:t>Market Value = $100 mil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00"/>
                </a:solidFill>
              </a:rPr>
              <a:t>Number of Shares = 10 mil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00"/>
                </a:solidFill>
              </a:rPr>
              <a:t>NAV = $100 / 10 = $10 / share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00"/>
                </a:solidFill>
              </a:rPr>
              <a:t>Suppose Market Value goes up to $123.85 mil, the management fees during that period were $0.1 mil, and the fund issued an additional one million shares. What is the ending NAV?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00"/>
                </a:solidFill>
              </a:rPr>
              <a:t>NAV = (123.85 – 0.1) / 11 = $11.25 / share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41D275-1448-403C-80CE-3A09F2025ED7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524000"/>
          </a:xfrm>
        </p:spPr>
        <p:txBody>
          <a:bodyPr/>
          <a:lstStyle/>
          <a:p>
            <a:pPr algn="ctr" eaLnBrk="1" hangingPunct="1"/>
            <a:br>
              <a:rPr lang="en-US" altLang="en-US" dirty="0">
                <a:solidFill>
                  <a:srgbClr val="000066"/>
                </a:solidFill>
                <a:latin typeface="Times New Roman" pitchFamily="18" charset="0"/>
              </a:rPr>
            </a:br>
            <a:r>
              <a:rPr lang="en-US" altLang="en-US" dirty="0">
                <a:solidFill>
                  <a:srgbClr val="000066"/>
                </a:solidFill>
                <a:latin typeface="Times New Roman" pitchFamily="18" charset="0"/>
              </a:rPr>
              <a:t>Mutual Funds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057400"/>
            <a:ext cx="7772400" cy="41910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Fund manager is always willing to buy back (redeem) shares or sell additional shares at the NAV. 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Shares may not be bought from or sold to anyone except the Fund.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Shares of the fund are always valued at NAV (calculated at the end of each day).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Total number of shares outstanding will change as fund sells/buys shares.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B4A7EE-5D79-4D1C-BD73-7E65FAFF624B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Mutual Funds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World-wide, there is more than $30 trillion of AUM (assets under management) in mutual funds</a:t>
            </a:r>
          </a:p>
          <a:p>
            <a:pPr lvl="1"/>
            <a:r>
              <a:rPr lang="en-US" sz="2800" dirty="0"/>
              <a:t>About one-half of that is in U.S. funds</a:t>
            </a:r>
          </a:p>
          <a:p>
            <a:pPr lvl="1"/>
            <a:r>
              <a:rPr lang="en-US" sz="2800" dirty="0"/>
              <a:t>52% of U.S. funds are equity funds</a:t>
            </a:r>
          </a:p>
          <a:p>
            <a:pPr lvl="1"/>
            <a:r>
              <a:rPr lang="en-US" sz="2800" dirty="0"/>
              <a:t>81.6% of U.S. equity funds are actively managed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15ED07-ADA6-48B4-BD46-CC5A8398F7F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556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9144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000066"/>
                </a:solidFill>
                <a:latin typeface="Times New Roman" pitchFamily="18" charset="0"/>
              </a:rPr>
              <a:t>Loads: Sales Charge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305800" cy="4114800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Front End:  Paid when shares are purchased.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3% of the money invested is typical</a:t>
            </a:r>
          </a:p>
          <a:p>
            <a:pPr eaLnBrk="1" hangingPunct="1">
              <a:buFont typeface="Arial" charset="0"/>
              <a:buChar char="•"/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Back End: Paid when shares are redeemed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altLang="en-US" dirty="0">
                <a:solidFill>
                  <a:srgbClr val="000000"/>
                </a:solidFill>
              </a:rPr>
              <a:t>5-10% fee on sale.  Typically drops by 1% every year.</a:t>
            </a:r>
            <a:r>
              <a:rPr lang="en-US" altLang="en-US" dirty="0"/>
              <a:t>  </a:t>
            </a:r>
            <a:endParaRPr lang="en-US" altLang="en-US" dirty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No-Load: No sales charge.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EAD935-7552-42EF-A41C-0FBEE3845E42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9144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000066"/>
                </a:solidFill>
                <a:latin typeface="Times New Roman" pitchFamily="18" charset="0"/>
              </a:rPr>
              <a:t>12b-1 Fees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   </a:t>
            </a:r>
            <a:r>
              <a:rPr lang="en-US" altLang="en-US">
                <a:solidFill>
                  <a:srgbClr val="000000"/>
                </a:solidFill>
                <a:latin typeface="Times New Roman" pitchFamily="18" charset="0"/>
              </a:rPr>
              <a:t>An alternative to a load to cover advertising &amp; marketing expenses. Can be found in both loaded and no-load funds</a:t>
            </a:r>
          </a:p>
          <a:p>
            <a:pPr eaLnBrk="1" hangingPunct="1"/>
            <a:endParaRPr lang="en-US" altLang="en-US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en-US">
                <a:solidFill>
                  <a:srgbClr val="000000"/>
                </a:solidFill>
                <a:latin typeface="Times New Roman" pitchFamily="18" charset="0"/>
              </a:rPr>
              <a:t>Can deduct as much as .75% of assets annually to cover fund advertising &amp; marketing.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D6AF0A-21BE-4FF9-8009-5FAAC0AECC16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6869</TotalTime>
  <Words>959</Words>
  <Application>Microsoft Office PowerPoint</Application>
  <PresentationFormat>On-screen Show (4:3)</PresentationFormat>
  <Paragraphs>160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Constantia</vt:lpstr>
      <vt:lpstr>Times New Roman</vt:lpstr>
      <vt:lpstr>Wingdings 2</vt:lpstr>
      <vt:lpstr>Flow</vt:lpstr>
      <vt:lpstr>Equation</vt:lpstr>
      <vt:lpstr> </vt:lpstr>
      <vt:lpstr>Basic Categories  </vt:lpstr>
      <vt:lpstr>Basic Categories</vt:lpstr>
      <vt:lpstr>Investment Funds  vs. Do-it Yourself</vt:lpstr>
      <vt:lpstr>Net Asset Value </vt:lpstr>
      <vt:lpstr> Mutual Funds</vt:lpstr>
      <vt:lpstr>Mutual Funds</vt:lpstr>
      <vt:lpstr>Loads: Sales Charge</vt:lpstr>
      <vt:lpstr>12b-1 Fees</vt:lpstr>
      <vt:lpstr>Records Fees</vt:lpstr>
      <vt:lpstr>Management Fees</vt:lpstr>
      <vt:lpstr>Expense Ratio</vt:lpstr>
      <vt:lpstr>Expense Ratio</vt:lpstr>
      <vt:lpstr>Taxes</vt:lpstr>
      <vt:lpstr>Performance</vt:lpstr>
      <vt:lpstr>ETFs</vt:lpstr>
      <vt:lpstr>Hedge Funds</vt:lpstr>
      <vt:lpstr>Common Hedge Fund Investment Strategies</vt:lpstr>
      <vt:lpstr>Compensation Structure</vt:lpstr>
      <vt:lpstr>Results</vt:lpstr>
      <vt:lpstr>Some Well-Known Hedge Funds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Evaluating Portfolio Performance</dc:title>
  <dc:creator>Sheri Theresa Tice</dc:creator>
  <cp:lastModifiedBy>Reese, William A</cp:lastModifiedBy>
  <cp:revision>57</cp:revision>
  <cp:lastPrinted>1999-04-15T06:53:18Z</cp:lastPrinted>
  <dcterms:created xsi:type="dcterms:W3CDTF">1999-04-15T03:41:03Z</dcterms:created>
  <dcterms:modified xsi:type="dcterms:W3CDTF">2026-04-06T16:38:52Z</dcterms:modified>
</cp:coreProperties>
</file>